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6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6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16" r:id="rId181"/>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81" Type="http://schemas.openxmlformats.org/officeDocument/2006/relationships/slide" Target="slides/slide61.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4" name="Shape 9734"/>
        <p:cNvGrpSpPr/>
        <p:nvPr/>
      </p:nvGrpSpPr>
      <p:grpSpPr>
        <a:xfrm>
          <a:off x="0" y="0"/>
          <a:ext cx="0" cy="0"/>
          <a:chOff x="0" y="0"/>
          <a:chExt cx="0" cy="0"/>
        </a:xfrm>
      </p:grpSpPr>
      <p:sp>
        <p:nvSpPr>
          <p:cNvPr id="9735" name="Google Shape;9735;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36" name="Google Shape;9736;p6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notesSlide" Target="../notesSlides/notesSlide61.xml"/></Relationships>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7" name="Shape 9737"/>
        <p:cNvGrpSpPr/>
        <p:nvPr/>
      </p:nvGrpSpPr>
      <p:grpSpPr>
        <a:xfrm>
          <a:off x="0" y="0"/>
          <a:ext cx="0" cy="0"/>
          <a:chOff x="0" y="0"/>
          <a:chExt cx="0" cy="0"/>
        </a:xfrm>
      </p:grpSpPr>
      <p:sp>
        <p:nvSpPr>
          <p:cNvPr id="9738" name="Google Shape;9738;p14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Times New Roman"/>
              <a:buNone/>
            </a:pPr>
            <a:fld id="{00000000-1234-1234-1234-123412341234}" type="slidenum">
              <a:rPr b="0" i="0" lang="en-US"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9739" name="Google Shape;9739;p1491"/>
          <p:cNvSpPr txBox="1"/>
          <p:nvPr>
            <p:ph type="title"/>
          </p:nvPr>
        </p:nvSpPr>
        <p:spPr>
          <a:xfrm>
            <a:off x="685800" y="609600"/>
            <a:ext cx="7772400" cy="762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chemeClr val="dk1"/>
                </a:solidFill>
              </a:rPr>
              <a:t>92 Guidance - Indications</a:t>
            </a:r>
            <a:endParaRPr>
              <a:solidFill>
                <a:schemeClr val="dk1"/>
              </a:solidFill>
            </a:endParaRPr>
          </a:p>
        </p:txBody>
      </p:sp>
      <p:sp>
        <p:nvSpPr>
          <p:cNvPr id="9740" name="Google Shape;9740;p1491"/>
          <p:cNvSpPr txBox="1"/>
          <p:nvPr>
            <p:ph idx="1" type="body"/>
          </p:nvPr>
        </p:nvSpPr>
        <p:spPr>
          <a:xfrm>
            <a:off x="533400" y="1676400"/>
            <a:ext cx="8305800" cy="45720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Font typeface="Times New Roman"/>
              <a:buChar char="•"/>
            </a:pPr>
            <a:r>
              <a:rPr b="1" lang="en-US"/>
              <a:t>For the management of pain</a:t>
            </a:r>
            <a:endParaRPr/>
          </a:p>
          <a:p>
            <a:pPr indent="-139700" lvl="0" marL="342900" rtl="0" algn="l">
              <a:lnSpc>
                <a:spcPct val="0"/>
              </a:lnSpc>
              <a:spcBef>
                <a:spcPts val="640"/>
              </a:spcBef>
              <a:spcAft>
                <a:spcPts val="0"/>
              </a:spcAft>
              <a:buClr>
                <a:schemeClr val="dk1"/>
              </a:buClr>
              <a:buSzPts val="3200"/>
              <a:buFont typeface="Times New Roman"/>
              <a:buNone/>
            </a:pPr>
            <a:r>
              <a:t/>
            </a:r>
            <a:endParaRPr b="1"/>
          </a:p>
          <a:p>
            <a:pPr indent="-342900" lvl="0" marL="342900" rtl="0" algn="l">
              <a:spcBef>
                <a:spcPts val="640"/>
              </a:spcBef>
              <a:spcAft>
                <a:spcPts val="0"/>
              </a:spcAft>
              <a:buClr>
                <a:schemeClr val="dk1"/>
              </a:buClr>
              <a:buSzPts val="3200"/>
              <a:buFont typeface="Times New Roman"/>
              <a:buChar char="•"/>
            </a:pPr>
            <a:r>
              <a:rPr b="1" lang="en-US"/>
              <a:t>Evidence for pain of several different etiologies will justify “general purpose” analgesic labeling.</a:t>
            </a:r>
            <a:endParaRPr/>
          </a:p>
          <a:p>
            <a:pPr indent="-139700" lvl="0" marL="342900" rtl="0" algn="l">
              <a:lnSpc>
                <a:spcPct val="30000"/>
              </a:lnSpc>
              <a:spcBef>
                <a:spcPts val="640"/>
              </a:spcBef>
              <a:spcAft>
                <a:spcPts val="0"/>
              </a:spcAft>
              <a:buClr>
                <a:schemeClr val="dk1"/>
              </a:buClr>
              <a:buSzPts val="3200"/>
              <a:buFont typeface="Times New Roman"/>
              <a:buNone/>
            </a:pPr>
            <a:r>
              <a:t/>
            </a:r>
            <a:endParaRPr b="1"/>
          </a:p>
          <a:p>
            <a:pPr indent="-342900" lvl="0" marL="342900" rtl="0" algn="l">
              <a:spcBef>
                <a:spcPts val="640"/>
              </a:spcBef>
              <a:spcAft>
                <a:spcPts val="0"/>
              </a:spcAft>
              <a:buClr>
                <a:schemeClr val="dk1"/>
              </a:buClr>
              <a:buSzPts val="3200"/>
              <a:buFont typeface="Times New Roman"/>
              <a:buChar char="•"/>
            </a:pPr>
            <a:r>
              <a:rPr b="1" lang="en-US"/>
              <a:t>Inclusion of specific labeling indications for preoperative medication, for support of anesthesia, for obstetrical analgesia, or for dysmenorrhea requires specific studies.</a:t>
            </a:r>
            <a:endParaRPr/>
          </a:p>
          <a:p>
            <a:pPr indent="-139700" lvl="0" marL="342900" rtl="0" algn="l">
              <a:spcBef>
                <a:spcPts val="640"/>
              </a:spcBef>
              <a:spcAft>
                <a:spcPts val="0"/>
              </a:spcAft>
              <a:buClr>
                <a:schemeClr val="dk1"/>
              </a:buClr>
              <a:buSzPts val="3200"/>
              <a:buFont typeface="Times New Roman"/>
              <a:buNone/>
            </a:pPr>
            <a:r>
              <a:t/>
            </a:r>
            <a:endParaRPr b="1"/>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